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3"/>
    <p:sldId id="263" r:id="rId4"/>
    <p:sldId id="265" r:id="rId5"/>
    <p:sldId id="267" r:id="rId6"/>
    <p:sldId id="261" r:id="rId7"/>
    <p:sldId id="262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9" r:id="rId17"/>
    <p:sldId id="280" r:id="rId18"/>
    <p:sldId id="281" r:id="rId19"/>
    <p:sldId id="282" r:id="rId20"/>
    <p:sldId id="283" r:id="rId21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510" y="102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60FBDFE-C587-4B4C-A407-44438C67B59E}" type="datetimeFigureOut">
              <a:rPr lang="en-US" smtClean="0"/>
            </a:fld>
            <a:endParaRPr lang="en-US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9EFD9D74-47D9-4702-A33C-335B63B48DBF}" type="datetimeFigureOut">
              <a:rPr lang="en-US" smtClean="0"/>
            </a:fld>
            <a:endParaRPr lang="en-US" dirty="0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 dirty="0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ABC47A4-756D-490B-A52F-7D9E2C9FC05F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760FBDFE-C587-4B4C-A407-44438C67B59E}" type="datetimeFigureOut">
              <a:rPr lang="en-US" smtClean="0"/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3457" y="2241550"/>
            <a:ext cx="10943167" cy="1082675"/>
          </a:xfrm>
        </p:spPr>
        <p:txBody>
          <a:bodyPr/>
          <a:p>
            <a:r>
              <a:rPr lang="ru-RU" alt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Проект: «Моя Россия»</a:t>
            </a:r>
            <a:endParaRPr lang="ru-RU" altLang="en-US" sz="54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Проводились дидактические игры</a:t>
            </a:r>
            <a:endParaRPr lang="ru-RU" altLang="en-US"/>
          </a:p>
        </p:txBody>
      </p:sp>
      <p:pic>
        <p:nvPicPr>
          <p:cNvPr id="1073741830" name="officeArt object" descr="Изображен.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24815" y="1148715"/>
            <a:ext cx="5613400" cy="4723130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pic>
        <p:nvPicPr>
          <p:cNvPr id="1073741828" name="officeArt object" descr="Изображен.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83020" y="982980"/>
            <a:ext cx="4150995" cy="4892040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6" name="Замещающее содержимое 10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963035" y="758825"/>
            <a:ext cx="3653790" cy="495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Замещающее содержимое 106"/>
          <p:cNvPicPr/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5745" y="758825"/>
            <a:ext cx="3336925" cy="495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Изображение 107"/>
          <p:cNvPicPr/>
          <p:nvPr/>
        </p:nvPicPr>
        <p:blipFill>
          <a:blip r:embed="rId3"/>
          <a:stretch>
            <a:fillRect/>
          </a:stretch>
        </p:blipFill>
        <p:spPr>
          <a:xfrm>
            <a:off x="7997825" y="758825"/>
            <a:ext cx="3825875" cy="49523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9" name="Замещающее содержимое 108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5913755" y="3649980"/>
            <a:ext cx="4068445" cy="29514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Замещающее содержимое 109"/>
          <p:cNvPicPr/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13755" y="452120"/>
            <a:ext cx="3980180" cy="302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Изображение 110"/>
          <p:cNvPicPr/>
          <p:nvPr/>
        </p:nvPicPr>
        <p:blipFill>
          <a:blip r:embed="rId3"/>
          <a:stretch>
            <a:fillRect/>
          </a:stretch>
        </p:blipFill>
        <p:spPr>
          <a:xfrm>
            <a:off x="1118870" y="452120"/>
            <a:ext cx="4423410" cy="59543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59435"/>
            <a:ext cx="10972800" cy="582613"/>
          </a:xfrm>
        </p:spPr>
        <p:txBody>
          <a:bodyPr/>
          <a:p>
            <a:pPr algn="ctr"/>
            <a:r>
              <a:rPr lang="ru-RU" altLang="en-US" sz="3200"/>
              <a:t>Рассматривали фотографии, иллюстрации, картиноки, тематические альбомыпо данной теме.</a:t>
            </a:r>
            <a:endParaRPr lang="ru-RU" altLang="en-US" sz="3200"/>
          </a:p>
        </p:txBody>
      </p:sp>
      <p:pic>
        <p:nvPicPr>
          <p:cNvPr id="1073741831" name="officeArt object" descr="Изображен.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503555" y="1725930"/>
            <a:ext cx="5147945" cy="4038600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pic>
        <p:nvPicPr>
          <p:cNvPr id="1073741832" name="officeArt object" descr="Изображен.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89625" y="1725930"/>
            <a:ext cx="5094605" cy="4038600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" name="Замещающее содержимое 11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17475" y="1256030"/>
            <a:ext cx="5793740" cy="43459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" name="Замещающее содержимое 112"/>
          <p:cNvPicPr/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61405" y="1256030"/>
            <a:ext cx="5815330" cy="43453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4" name="Замещающее содержимое 113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39750" y="1252220"/>
            <a:ext cx="5804535" cy="43541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5" name="Замещающее содержимое 114"/>
          <p:cNvPicPr/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674485" y="53975"/>
            <a:ext cx="4304665" cy="332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6" name="Изображение 115"/>
          <p:cNvPicPr/>
          <p:nvPr/>
        </p:nvPicPr>
        <p:blipFill>
          <a:blip r:embed="rId3"/>
          <a:stretch>
            <a:fillRect/>
          </a:stretch>
        </p:blipFill>
        <p:spPr>
          <a:xfrm>
            <a:off x="6674485" y="3549015"/>
            <a:ext cx="4304665" cy="3082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7" name="Замещающее содержимое 11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426200" y="438150"/>
            <a:ext cx="4758055" cy="54876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" name="Замещающее содержимое 117"/>
          <p:cNvPicPr/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750" y="1122680"/>
            <a:ext cx="5945505" cy="44348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73741835" name="officeArt object" descr="Изображен.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144895" y="1323975"/>
            <a:ext cx="5794375" cy="4345940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pic>
        <p:nvPicPr>
          <p:cNvPr id="1073741834" name="officeArt object" descr="Изображен.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6850" y="1328420"/>
            <a:ext cx="5788660" cy="4341495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9" name="Замещающее содержимое 118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223635" y="1452880"/>
            <a:ext cx="5638800" cy="42170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Замещающее содержимое 119"/>
          <p:cNvPicPr/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5440" y="1453515"/>
            <a:ext cx="5674995" cy="4216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1" name="Замещающее содержимое 120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259705" y="1120775"/>
            <a:ext cx="6156325" cy="46177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1837" name="officeArt object" descr="Изображен.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1370" y="392430"/>
            <a:ext cx="4001770" cy="6073775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 b="1">
                <a:solidFill>
                  <a:srgbClr val="FF0000"/>
                </a:solidFill>
              </a:rPr>
              <a:t>Актуальность проекта</a:t>
            </a:r>
            <a:endParaRPr lang="ru-RU" altLang="en-US" b="1">
              <a:solidFill>
                <a:srgbClr val="FF0000"/>
              </a:solidFill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463550" y="1074420"/>
            <a:ext cx="10972800" cy="4953000"/>
          </a:xfrm>
        </p:spPr>
        <p:txBody>
          <a:bodyPr/>
          <a:p>
            <a:pPr marL="0" indent="0" algn="just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     Воспитание любви к Родине, к своему Отечеству - задача чрезвычайно сложная, особенно когда речь идет о детях дошкольного возраста.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just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     Дошкольный возраст как период становления личности имеет свои потенциальные возможности для формирования высших нравственных чувств. В этот период ребенок приобретает первые знания об окружающей жизни, формируется определенные отношения к близким людям, вырабатываются навыки и привычки правильного поведения, понимание « что такое хорошо и что такое плохо». Все это ребенок активно впитывает в возрасте до шести лет и, этим, он будет пользоваться всю свою сознательную жизнь!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just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     Именно поэтому вопросы гражданского воспитания в дошкольном детстве имеют особую значимость и определяют актуальность этой проблемы.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just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-RU" altLang="en-US" sz="2000">
                <a:latin typeface="Times New Roman" panose="02020603050405020304" charset="0"/>
                <a:cs typeface="Times New Roman" panose="02020603050405020304" charset="0"/>
              </a:rPr>
              <a:t>     У ребенка, от того, что он слышит – видит, постепенно складывается отношение к миру, окружающим. С учетом того, что информационный поток насыщен негативом, у ребенка формируется искаженные представления и отношения к происходящим событиям, окружающим людям, социуму.</a:t>
            </a:r>
            <a:endParaRPr lang="ru-RU" alt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 b="1">
                <a:solidFill>
                  <a:srgbClr val="FF0000"/>
                </a:solidFill>
              </a:rPr>
              <a:t>Характеристика проекта</a:t>
            </a:r>
            <a:r>
              <a:rPr lang="ru-RU" altLang="en-US" b="1"/>
              <a:t> </a:t>
            </a:r>
            <a:endParaRPr lang="ru-RU" altLang="en-US" b="1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508000" y="1457960"/>
            <a:ext cx="10661015" cy="4145915"/>
          </a:xfrm>
        </p:spPr>
        <p:txBody>
          <a:bodyPr/>
          <a:p>
            <a:pPr marL="0" indent="0" algn="just">
              <a:buNone/>
            </a:pP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    Вид проекта: 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познавательный. 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just">
              <a:buNone/>
            </a:pPr>
            <a:endParaRPr lang="ru-RU" altLang="en-US" sz="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just">
              <a:buNone/>
            </a:pP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    Продолжительн</a:t>
            </a: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ость: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 краткосрочный.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just">
              <a:buNone/>
            </a:pPr>
            <a:endParaRPr lang="ru-RU" altLang="en-US" sz="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just">
              <a:buNone/>
            </a:pP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    Участники проекта: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 дети, воспитатели. 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just">
              <a:buNone/>
            </a:pPr>
            <a:endParaRPr lang="ru-RU" altLang="en-US" sz="8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just">
              <a:buNone/>
            </a:pPr>
            <a:r>
              <a:rPr lang="ru-RU" altLang="en-US" b="1">
                <a:latin typeface="Times New Roman" panose="02020603050405020304" charset="0"/>
                <a:cs typeface="Times New Roman" panose="02020603050405020304" charset="0"/>
              </a:rPr>
              <a:t>    Методы и технологии реализации проекта:</a:t>
            </a:r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 метод проекта; познавательные занятия и дидактические игры, беседы с детьми.</a:t>
            </a:r>
            <a:endParaRPr lang="ru-RU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333375" y="792480"/>
            <a:ext cx="10464165" cy="4953000"/>
          </a:xfrm>
        </p:spPr>
        <p:txBody>
          <a:bodyPr/>
          <a:p>
            <a:pPr marL="0" indent="0" algn="just">
              <a:buNone/>
            </a:pPr>
            <a: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Цель проекта:</a:t>
            </a: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 воспитание чувства патриотизма и уважения к Российскому государству.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just">
              <a:buNone/>
            </a:pPr>
            <a:endParaRPr lang="ru-RU" altLang="en-US" sz="2400" b="1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just">
              <a:buNone/>
            </a:pPr>
            <a:r>
              <a:rPr lang="ru-RU" altLang="en-US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Задачи:</a:t>
            </a:r>
            <a:endParaRPr lang="ru-RU" altLang="en-US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buFont typeface="Wingdings" panose="05000000000000000000" charset="0"/>
              <a:buChar char="ü"/>
            </a:pP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Познакомить с праздником «День России»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buFont typeface="Wingdings" panose="05000000000000000000" charset="0"/>
              <a:buChar char="ü"/>
            </a:pP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Расширить и систематизировать знания детей о России, о её символике (герб, флаг, гимн).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buFont typeface="Wingdings" panose="05000000000000000000" charset="0"/>
              <a:buChar char="ü"/>
            </a:pP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Познакомить детей с разными народами, населяющими Россию. Побуждать детей уважительно относиться к культуре разных народов.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buFont typeface="Wingdings" panose="05000000000000000000" charset="0"/>
              <a:buChar char="ü"/>
            </a:pP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Формировать у детей уважительное отношение к своей стране.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buFont typeface="Wingdings" panose="05000000000000000000" charset="0"/>
              <a:buChar char="ü"/>
            </a:pP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Воспитывать чувство любви и гордости за свою Родину, за своих земляков.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buFont typeface="Wingdings" panose="05000000000000000000" charset="0"/>
              <a:buChar char="ü"/>
            </a:pPr>
            <a:r>
              <a:rPr lang="ru-RU" altLang="en-US" sz="2400">
                <a:latin typeface="Times New Roman" panose="02020603050405020304" charset="0"/>
                <a:cs typeface="Times New Roman" panose="02020603050405020304" charset="0"/>
              </a:rPr>
              <a:t>Воспитывать гражданско-патриотические чувства.</a:t>
            </a:r>
            <a:endParaRPr lang="ru-RU" alt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Чтение стихотворений про Россию.</a:t>
            </a:r>
            <a:endParaRPr lang="ru-RU" altLang="en-US"/>
          </a:p>
        </p:txBody>
      </p:sp>
      <p:pic>
        <p:nvPicPr>
          <p:cNvPr id="1073741826" name="officeArt object" descr="Фильм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06070" y="1296670"/>
            <a:ext cx="2724150" cy="4953000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pic>
        <p:nvPicPr>
          <p:cNvPr id="1073741825" name="officeArt object" descr="Фильм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063990" y="1183005"/>
            <a:ext cx="2724150" cy="4953000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pic>
        <p:nvPicPr>
          <p:cNvPr id="100" name="Изображение 99"/>
          <p:cNvPicPr/>
          <p:nvPr/>
        </p:nvPicPr>
        <p:blipFill>
          <a:blip r:embed="rId3"/>
          <a:stretch>
            <a:fillRect/>
          </a:stretch>
        </p:blipFill>
        <p:spPr>
          <a:xfrm>
            <a:off x="3240405" y="1459230"/>
            <a:ext cx="5711190" cy="4400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Выставка рисунков к дню России.</a:t>
            </a:r>
            <a:endParaRPr lang="ru-RU" altLang="en-US"/>
          </a:p>
        </p:txBody>
      </p:sp>
      <p:pic>
        <p:nvPicPr>
          <p:cNvPr id="1073741827" name="officeArt object" descr="Изображен.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12950" y="885190"/>
            <a:ext cx="7401560" cy="5551805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1" name="Замещающее содержимое 100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16610" y="502920"/>
            <a:ext cx="4201795" cy="56026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Замещающее содержимое 101"/>
          <p:cNvPicPr/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90540" y="533400"/>
            <a:ext cx="4744085" cy="55416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3" name="Замещающее содержимое 102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786765" y="666115"/>
            <a:ext cx="4144010" cy="55251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Замещающее содержимое 103"/>
          <p:cNvPicPr/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25795" y="655955"/>
            <a:ext cx="4408170" cy="5524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5" name="Замещающее содержимое 10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66700" y="953770"/>
            <a:ext cx="6599555" cy="49504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1833" name="officeArt object" descr="Изображен.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23100" y="479425"/>
            <a:ext cx="4328795" cy="5771515"/>
          </a:xfrm>
          <a:prstGeom prst="rect">
            <a:avLst/>
          </a:prstGeom>
          <a:noFill/>
          <a:ln w="12700" cap="flat">
            <a:noFill/>
            <a:miter lim="4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2009</Words>
  <Application>WPS Presentation</Application>
  <PresentationFormat>宽屏</PresentationFormat>
  <Paragraphs>37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7" baseType="lpstr">
      <vt:lpstr>Arial</vt:lpstr>
      <vt:lpstr>SimSun</vt:lpstr>
      <vt:lpstr>Wingdings</vt:lpstr>
      <vt:lpstr>Times New Roman</vt:lpstr>
      <vt:lpstr>Wingdings</vt:lpstr>
      <vt:lpstr>Microsoft YaHei</vt:lpstr>
      <vt:lpstr>Arial Unicode MS</vt:lpstr>
      <vt:lpstr>Blue Waves</vt:lpstr>
      <vt:lpstr>Проект: «Моя Россия»</vt:lpstr>
      <vt:lpstr>Актуальность проекта</vt:lpstr>
      <vt:lpstr>Характеристика проекта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User</cp:lastModifiedBy>
  <cp:revision>4</cp:revision>
  <dcterms:created xsi:type="dcterms:W3CDTF">2022-06-27T17:30:00Z</dcterms:created>
  <dcterms:modified xsi:type="dcterms:W3CDTF">2022-06-29T16:30:55Z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1049-11.2.0.11167</vt:lpwstr>
  </property>
  <property fmtid="{D5CDD505-2E9C-101B-9397-08002B2CF9AE}" pid="3" name="ICV">
    <vt:lpwstr>FB4CE37632594822B969E39548821659</vt:lpwstr>
  </property>
</Properties>
</file>